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31"/>
  </p:notesMasterIdLst>
  <p:sldIdLst>
    <p:sldId id="314" r:id="rId6"/>
    <p:sldId id="31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09" r:id="rId20"/>
    <p:sldId id="350" r:id="rId21"/>
    <p:sldId id="332" r:id="rId22"/>
    <p:sldId id="349" r:id="rId23"/>
    <p:sldId id="351" r:id="rId24"/>
    <p:sldId id="336" r:id="rId25"/>
    <p:sldId id="335" r:id="rId26"/>
    <p:sldId id="352" r:id="rId27"/>
    <p:sldId id="353" r:id="rId28"/>
    <p:sldId id="327" r:id="rId29"/>
    <p:sldId id="328" r:id="rId30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1932" y="-324"/>
      </p:cViewPr>
      <p:guideLst>
        <p:guide orient="horz" pos="332"/>
        <p:guide orient="horz" pos="528"/>
        <p:guide orient="horz" pos="3660"/>
        <p:guide orient="horz" pos="864"/>
        <p:guide pos="4610"/>
        <p:guide pos="1122"/>
        <p:guide pos="190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02/11/2016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br>
              <a:rPr lang="en-GB" dirty="0" smtClean="0"/>
            </a:br>
            <a:r>
              <a:rPr lang="en-GB" dirty="0" smtClean="0"/>
              <a:t>November 2016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7361237" cy="473075"/>
          </a:xfrm>
        </p:spPr>
        <p:txBody>
          <a:bodyPr/>
          <a:lstStyle/>
          <a:p>
            <a:pPr lvl="2"/>
            <a:r>
              <a:rPr lang="en-US" sz="2400" dirty="0"/>
              <a:t>Financial markets and global economic developments</a:t>
            </a: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165225"/>
            <a:ext cx="5356604" cy="4347293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1.9  </a:t>
            </a:r>
            <a:r>
              <a:rPr lang="en-US" dirty="0"/>
              <a:t>Bank funding spreads have narrowed</a:t>
            </a:r>
            <a:endParaRPr lang="en-GB" dirty="0"/>
          </a:p>
          <a:p>
            <a:pPr lvl="2"/>
            <a:r>
              <a:rPr lang="en-US" dirty="0"/>
              <a:t>UK banks’ indicative longer-term funding spreads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57875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Bank </a:t>
            </a:r>
            <a:r>
              <a:rPr lang="en-US" dirty="0"/>
              <a:t>of England, Bloomberg, IHS </a:t>
            </a:r>
            <a:r>
              <a:rPr lang="en-US" dirty="0" err="1"/>
              <a:t>Markit</a:t>
            </a:r>
            <a:r>
              <a:rPr lang="en-US" dirty="0"/>
              <a:t>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Constant-maturity </a:t>
            </a:r>
            <a:r>
              <a:rPr lang="en-US" dirty="0" err="1"/>
              <a:t>unweighted</a:t>
            </a:r>
            <a:r>
              <a:rPr lang="en-US" dirty="0"/>
              <a:t> average of secondary market spreads to mid-swaps for </a:t>
            </a:r>
            <a:r>
              <a:rPr lang="en-US" dirty="0" smtClean="0"/>
              <a:t>the major </a:t>
            </a:r>
            <a:r>
              <a:rPr lang="en-US" dirty="0"/>
              <a:t>UK lenders’ five-year euro-denominated senior unsecured bonds or a suitable </a:t>
            </a:r>
            <a:r>
              <a:rPr lang="en-US" dirty="0" smtClean="0"/>
              <a:t>proxy </a:t>
            </a:r>
            <a:r>
              <a:rPr lang="en-GB" dirty="0" smtClean="0"/>
              <a:t>when </a:t>
            </a:r>
            <a:r>
              <a:rPr lang="en-GB" dirty="0"/>
              <a:t>unavailable.</a:t>
            </a:r>
          </a:p>
          <a:p>
            <a:r>
              <a:rPr lang="en-US" dirty="0"/>
              <a:t>(</a:t>
            </a:r>
            <a:r>
              <a:rPr lang="en-US" dirty="0" smtClean="0"/>
              <a:t>b)	</a:t>
            </a:r>
            <a:r>
              <a:rPr lang="en-US" dirty="0" err="1" smtClean="0"/>
              <a:t>Unweighted</a:t>
            </a:r>
            <a:r>
              <a:rPr lang="en-US" dirty="0" smtClean="0"/>
              <a:t> </a:t>
            </a:r>
            <a:r>
              <a:rPr lang="en-US" dirty="0"/>
              <a:t>average of spreads for two-year and three-year sterling fixed-rate retail </a:t>
            </a:r>
            <a:r>
              <a:rPr lang="en-US" dirty="0" smtClean="0"/>
              <a:t>bonds over </a:t>
            </a:r>
            <a:r>
              <a:rPr lang="en-US" dirty="0"/>
              <a:t>equivalent-maturity swaps. </a:t>
            </a:r>
            <a:r>
              <a:rPr lang="en-US" dirty="0" smtClean="0"/>
              <a:t> Bond </a:t>
            </a:r>
            <a:r>
              <a:rPr lang="en-US" dirty="0"/>
              <a:t>rates are end-month rates and swap rates </a:t>
            </a:r>
            <a:r>
              <a:rPr lang="en-US" dirty="0" smtClean="0"/>
              <a:t>are monthly </a:t>
            </a:r>
            <a:r>
              <a:rPr lang="en-US" dirty="0"/>
              <a:t>averages of daily rates.</a:t>
            </a:r>
          </a:p>
          <a:p>
            <a:r>
              <a:rPr lang="en-US" dirty="0"/>
              <a:t>(c) </a:t>
            </a:r>
            <a:r>
              <a:rPr lang="en-US" dirty="0" smtClean="0"/>
              <a:t>	</a:t>
            </a:r>
            <a:r>
              <a:rPr lang="en-US" dirty="0" err="1" smtClean="0"/>
              <a:t>Unweighted</a:t>
            </a:r>
            <a:r>
              <a:rPr lang="en-US" dirty="0" smtClean="0"/>
              <a:t> </a:t>
            </a:r>
            <a:r>
              <a:rPr lang="en-US" dirty="0"/>
              <a:t>average of five-year euro-denominated senior CDS </a:t>
            </a:r>
            <a:r>
              <a:rPr lang="en-US" dirty="0" err="1"/>
              <a:t>premia</a:t>
            </a:r>
            <a:r>
              <a:rPr lang="en-US" dirty="0"/>
              <a:t> for the </a:t>
            </a:r>
            <a:r>
              <a:rPr lang="en-US" dirty="0" smtClean="0"/>
              <a:t>major </a:t>
            </a:r>
            <a:r>
              <a:rPr lang="en-GB" dirty="0" smtClean="0"/>
              <a:t>UK </a:t>
            </a:r>
            <a:r>
              <a:rPr lang="en-GB" dirty="0"/>
              <a:t>lenders.</a:t>
            </a:r>
          </a:p>
          <a:p>
            <a:r>
              <a:rPr lang="en-US" dirty="0"/>
              <a:t>(d) </a:t>
            </a:r>
            <a:r>
              <a:rPr lang="en-US" dirty="0" smtClean="0"/>
              <a:t>	Constant-maturity </a:t>
            </a:r>
            <a:r>
              <a:rPr lang="en-US" dirty="0" err="1"/>
              <a:t>unweighted</a:t>
            </a:r>
            <a:r>
              <a:rPr lang="en-US" dirty="0"/>
              <a:t> average of secondary market spreads to swaps for the </a:t>
            </a:r>
            <a:r>
              <a:rPr lang="en-US" dirty="0" smtClean="0"/>
              <a:t>major UK </a:t>
            </a:r>
            <a:r>
              <a:rPr lang="en-US" dirty="0"/>
              <a:t>lenders’ five-year euro-denominated covered bonds or a suitable proxy when unavailable.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1.10  </a:t>
            </a:r>
            <a:r>
              <a:rPr lang="en-US" dirty="0"/>
              <a:t>US GDP growth picked up in Q3</a:t>
            </a:r>
            <a:endParaRPr lang="en-GB" dirty="0"/>
          </a:p>
          <a:p>
            <a:pPr lvl="2"/>
            <a:r>
              <a:rPr lang="en-US" dirty="0"/>
              <a:t>Contributions to quarterly US GDP </a:t>
            </a:r>
            <a:r>
              <a:rPr lang="en-US" dirty="0" smtClean="0"/>
              <a:t>growth</a:t>
            </a:r>
            <a:r>
              <a:rPr lang="en-US" baseline="30000" dirty="0" smtClean="0"/>
              <a:t>(a</a:t>
            </a:r>
            <a:r>
              <a:rPr lang="en-US" baseline="30000" dirty="0"/>
              <a:t>)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/>
          <a:lstStyle/>
          <a:p>
            <a:r>
              <a:rPr lang="en-US" dirty="0"/>
              <a:t>Source</a:t>
            </a:r>
            <a:r>
              <a:rPr lang="en-US" dirty="0" smtClean="0"/>
              <a:t>:  </a:t>
            </a:r>
            <a:r>
              <a:rPr lang="en-US" dirty="0"/>
              <a:t>US Bureau of Economic Analysis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Chained-volume </a:t>
            </a:r>
            <a:r>
              <a:rPr lang="en-US" dirty="0"/>
              <a:t>measures. </a:t>
            </a:r>
            <a:r>
              <a:rPr lang="en-US" dirty="0" smtClean="0"/>
              <a:t> Seasonally </a:t>
            </a:r>
            <a:r>
              <a:rPr lang="en-US" dirty="0"/>
              <a:t>adjusted </a:t>
            </a:r>
            <a:r>
              <a:rPr lang="en-US" dirty="0" err="1"/>
              <a:t>annualised</a:t>
            </a:r>
            <a:r>
              <a:rPr lang="en-US" dirty="0"/>
              <a:t> rate.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157857"/>
            <a:ext cx="5377902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1.11  </a:t>
            </a:r>
            <a:r>
              <a:rPr lang="en-US" dirty="0"/>
              <a:t>Financial conditions may have held back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EME growth </a:t>
            </a:r>
            <a:r>
              <a:rPr lang="en-US" dirty="0"/>
              <a:t>recently</a:t>
            </a:r>
            <a:endParaRPr lang="en-GB" dirty="0"/>
          </a:p>
          <a:p>
            <a:pPr lvl="2"/>
            <a:r>
              <a:rPr lang="en-GB" dirty="0"/>
              <a:t>EME bank lending </a:t>
            </a:r>
            <a:r>
              <a:rPr lang="en-GB" dirty="0" smtClean="0"/>
              <a:t>conditions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/>
          <a:lstStyle/>
          <a:p>
            <a:r>
              <a:rPr lang="en-US" dirty="0"/>
              <a:t>Source</a:t>
            </a:r>
            <a:r>
              <a:rPr lang="en-US" dirty="0" smtClean="0"/>
              <a:t>:  </a:t>
            </a:r>
            <a:r>
              <a:rPr lang="en-US" dirty="0"/>
              <a:t>Institute of International Finance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A </a:t>
            </a:r>
            <a:r>
              <a:rPr lang="en-US" dirty="0"/>
              <a:t>balance of 50 indicates neutral conditions, and a lower (higher) balance indicates </a:t>
            </a:r>
            <a:r>
              <a:rPr lang="en-US" dirty="0" smtClean="0"/>
              <a:t>tighter (</a:t>
            </a:r>
            <a:r>
              <a:rPr lang="en-US" dirty="0"/>
              <a:t>looser) conditions.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62075"/>
            <a:ext cx="5438253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1.12  </a:t>
            </a:r>
            <a:r>
              <a:rPr lang="en-US" dirty="0"/>
              <a:t>Oil prices have risen since August</a:t>
            </a:r>
            <a:endParaRPr lang="en-GB" dirty="0"/>
          </a:p>
          <a:p>
            <a:pPr lvl="2"/>
            <a:r>
              <a:rPr lang="en-US" dirty="0"/>
              <a:t>US dollar oil and commodity prices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Bloomberg</a:t>
            </a:r>
            <a:r>
              <a:rPr lang="en-US" dirty="0"/>
              <a:t>, S&amp;P indices, Thomson Reuters </a:t>
            </a:r>
            <a:r>
              <a:rPr lang="en-US" dirty="0" err="1"/>
              <a:t>Datastream</a:t>
            </a:r>
            <a:r>
              <a:rPr lang="en-US" dirty="0"/>
              <a:t>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Calculated </a:t>
            </a:r>
            <a:r>
              <a:rPr lang="en-US" dirty="0"/>
              <a:t>using S&amp;P GSCI US dollar commodity price indices.</a:t>
            </a:r>
          </a:p>
          <a:p>
            <a:r>
              <a:rPr lang="en-US" dirty="0"/>
              <a:t>(b) </a:t>
            </a:r>
            <a:r>
              <a:rPr lang="en-US" dirty="0" smtClean="0"/>
              <a:t>	Total </a:t>
            </a:r>
            <a:r>
              <a:rPr lang="en-US" dirty="0"/>
              <a:t>agricultural and livestock S&amp;P commodity index.</a:t>
            </a:r>
          </a:p>
          <a:p>
            <a:r>
              <a:rPr lang="en-US" dirty="0"/>
              <a:t>(c) </a:t>
            </a:r>
            <a:r>
              <a:rPr lang="en-US" dirty="0" smtClean="0"/>
              <a:t>	US </a:t>
            </a:r>
            <a:r>
              <a:rPr lang="en-US" dirty="0"/>
              <a:t>dollar Brent forward prices for delivery in 10–25 days’ time.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156555"/>
            <a:ext cx="5444958" cy="4653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1.13  </a:t>
            </a:r>
            <a:r>
              <a:rPr lang="en-US" dirty="0"/>
              <a:t>Oil supply growth has slowed to </a:t>
            </a:r>
            <a:r>
              <a:rPr lang="en-US" dirty="0" smtClean="0"/>
              <a:t>below </a:t>
            </a:r>
            <a:br>
              <a:rPr lang="en-US" dirty="0" smtClean="0"/>
            </a:br>
            <a:r>
              <a:rPr lang="en-US" dirty="0" smtClean="0"/>
              <a:t>demand </a:t>
            </a:r>
            <a:r>
              <a:rPr lang="en-US" dirty="0"/>
              <a:t>growth</a:t>
            </a:r>
            <a:endParaRPr lang="en-GB" dirty="0"/>
          </a:p>
          <a:p>
            <a:pPr lvl="2"/>
            <a:r>
              <a:rPr lang="en-US" dirty="0"/>
              <a:t>Four-quarter growth in global oil supply and demand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/>
          <a:lstStyle/>
          <a:p>
            <a:r>
              <a:rPr lang="en-US" dirty="0"/>
              <a:t>Sources</a:t>
            </a:r>
            <a:r>
              <a:rPr lang="en-US" dirty="0" smtClean="0"/>
              <a:t>:  </a:t>
            </a:r>
            <a:r>
              <a:rPr lang="en-US" dirty="0"/>
              <a:t>International Energy Agency </a:t>
            </a:r>
            <a:r>
              <a:rPr lang="en-US" i="1" dirty="0"/>
              <a:t>Oil Market Report</a:t>
            </a:r>
            <a:r>
              <a:rPr lang="en-US" dirty="0"/>
              <a:t>© OECD/IEA 2016 </a:t>
            </a:r>
            <a:r>
              <a:rPr lang="en-US" dirty="0" smtClean="0"/>
              <a:t>and Bank </a:t>
            </a:r>
            <a:r>
              <a:rPr lang="en-US" dirty="0"/>
              <a:t>calculations.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51786"/>
            <a:ext cx="5344374" cy="444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Table 1.A  </a:t>
            </a:r>
            <a:r>
              <a:rPr lang="en-US" dirty="0"/>
              <a:t>Global activity growth slowed a little in Q2</a:t>
            </a:r>
            <a:endParaRPr lang="en-GB" dirty="0"/>
          </a:p>
          <a:p>
            <a:pPr lvl="2"/>
            <a:r>
              <a:rPr lang="en-US" dirty="0"/>
              <a:t>GDP in selected countries and </a:t>
            </a:r>
            <a:r>
              <a:rPr lang="en-US" dirty="0" smtClean="0"/>
              <a:t>regions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099" y="5810250"/>
            <a:ext cx="8699501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IMF </a:t>
            </a:r>
            <a:r>
              <a:rPr lang="en-US" i="1" dirty="0"/>
              <a:t>World Economic Outlook </a:t>
            </a:r>
            <a:r>
              <a:rPr lang="en-US" dirty="0"/>
              <a:t>(</a:t>
            </a:r>
            <a:r>
              <a:rPr lang="en-US" i="1" dirty="0"/>
              <a:t>WEO</a:t>
            </a:r>
            <a:r>
              <a:rPr lang="en-US" dirty="0"/>
              <a:t>), OECD, ONS, Thomson Reuters </a:t>
            </a:r>
            <a:r>
              <a:rPr lang="en-US" dirty="0" err="1"/>
              <a:t>Datastream</a:t>
            </a:r>
            <a:r>
              <a:rPr lang="en-US" dirty="0"/>
              <a:t> </a:t>
            </a:r>
            <a:r>
              <a:rPr lang="en-US" dirty="0" smtClean="0"/>
              <a:t>and </a:t>
            </a:r>
            <a:r>
              <a:rPr lang="en-GB" dirty="0" smtClean="0"/>
              <a:t>Bank </a:t>
            </a:r>
            <a:r>
              <a:rPr lang="en-GB" dirty="0"/>
              <a:t>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US" dirty="0"/>
              <a:t>(a) </a:t>
            </a:r>
            <a:r>
              <a:rPr lang="en-US" dirty="0" smtClean="0"/>
              <a:t>	Real </a:t>
            </a:r>
            <a:r>
              <a:rPr lang="en-US" dirty="0"/>
              <a:t>GDP measures. </a:t>
            </a:r>
            <a:r>
              <a:rPr lang="en-US" dirty="0" smtClean="0"/>
              <a:t> Figures </a:t>
            </a:r>
            <a:r>
              <a:rPr lang="en-US" dirty="0"/>
              <a:t>in parentheses are shares in UK goods and services exports in 2015.</a:t>
            </a:r>
          </a:p>
          <a:p>
            <a:r>
              <a:rPr lang="en-US" dirty="0"/>
              <a:t>(b) </a:t>
            </a:r>
            <a:r>
              <a:rPr lang="en-US" dirty="0" smtClean="0"/>
              <a:t>	Data </a:t>
            </a:r>
            <a:r>
              <a:rPr lang="en-US" dirty="0"/>
              <a:t>are four-quarter growth. </a:t>
            </a:r>
            <a:r>
              <a:rPr lang="en-US" dirty="0" smtClean="0"/>
              <a:t> The </a:t>
            </a:r>
            <a:r>
              <a:rPr lang="en-US" dirty="0"/>
              <a:t>earliest observation for India is 2012 Q2.</a:t>
            </a:r>
          </a:p>
          <a:p>
            <a:r>
              <a:rPr lang="en-US" dirty="0"/>
              <a:t>(c) </a:t>
            </a:r>
            <a:r>
              <a:rPr lang="en-US" dirty="0" smtClean="0"/>
              <a:t>	The </a:t>
            </a:r>
            <a:r>
              <a:rPr lang="en-US" dirty="0"/>
              <a:t>earliest observation for Russia is 2003 </a:t>
            </a:r>
            <a:r>
              <a:rPr lang="en-US" dirty="0" smtClean="0"/>
              <a:t>Q2.  </a:t>
            </a:r>
            <a:r>
              <a:rPr lang="en-US" dirty="0"/>
              <a:t>Figure for 2015 H2 is based on data to 2015 Q3</a:t>
            </a:r>
            <a:r>
              <a:rPr lang="en-US" dirty="0" smtClean="0"/>
              <a:t>.  Official seasonally </a:t>
            </a:r>
            <a:r>
              <a:rPr lang="en-US" dirty="0"/>
              <a:t>adjusted GDP data beyond 2015 Q3 are not yet available.</a:t>
            </a:r>
          </a:p>
          <a:p>
            <a:r>
              <a:rPr lang="en-US" dirty="0"/>
              <a:t>(d) </a:t>
            </a:r>
            <a:r>
              <a:rPr lang="en-US" dirty="0" smtClean="0"/>
              <a:t>	Constructed </a:t>
            </a:r>
            <a:r>
              <a:rPr lang="en-US" dirty="0"/>
              <a:t>using data for real GDP growth rates for 180 countries weighted according to their shares </a:t>
            </a:r>
            <a:r>
              <a:rPr lang="en-US" dirty="0" smtClean="0"/>
              <a:t>in UK </a:t>
            </a:r>
            <a:r>
              <a:rPr lang="en-US" dirty="0"/>
              <a:t>exports. </a:t>
            </a:r>
            <a:r>
              <a:rPr lang="en-US" dirty="0" smtClean="0"/>
              <a:t> For </a:t>
            </a:r>
            <a:r>
              <a:rPr lang="en-US" dirty="0"/>
              <a:t>the vast majority of countries, the latest observation is 2016 Q2</a:t>
            </a:r>
            <a:r>
              <a:rPr lang="en-US" dirty="0" smtClean="0"/>
              <a:t>.  </a:t>
            </a:r>
            <a:r>
              <a:rPr lang="en-US" dirty="0"/>
              <a:t>For those countries </a:t>
            </a:r>
            <a:r>
              <a:rPr lang="en-US" dirty="0" smtClean="0"/>
              <a:t>where data </a:t>
            </a:r>
            <a:r>
              <a:rPr lang="en-US" dirty="0"/>
              <a:t>are not yet available, Bank staff projections are used.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6" y="1162050"/>
            <a:ext cx="6899336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361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Table </a:t>
            </a:r>
            <a:r>
              <a:rPr lang="en-GB" b="1" dirty="0" smtClean="0"/>
              <a:t>1.B  </a:t>
            </a:r>
            <a:r>
              <a:rPr lang="en-US" dirty="0"/>
              <a:t>Euro-area activity growth remained steady in Q3</a:t>
            </a:r>
            <a:endParaRPr lang="en-GB" dirty="0"/>
          </a:p>
          <a:p>
            <a:pPr lvl="2"/>
            <a:r>
              <a:rPr lang="en-GB" dirty="0"/>
              <a:t>Selected euro-area </a:t>
            </a:r>
            <a:r>
              <a:rPr lang="en-GB" dirty="0" smtClean="0"/>
              <a:t>indicators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099" y="5810250"/>
            <a:ext cx="8699501" cy="1047751"/>
          </a:xfrm>
        </p:spPr>
        <p:txBody>
          <a:bodyPr/>
          <a:lstStyle/>
          <a:p>
            <a:r>
              <a:rPr lang="en-US" dirty="0"/>
              <a:t>Sources</a:t>
            </a:r>
            <a:r>
              <a:rPr lang="en-US" dirty="0" smtClean="0"/>
              <a:t>:  </a:t>
            </a:r>
            <a:r>
              <a:rPr lang="en-US" dirty="0"/>
              <a:t>European Commission, IHS </a:t>
            </a:r>
            <a:r>
              <a:rPr lang="en-US" dirty="0" err="1"/>
              <a:t>Markit</a:t>
            </a:r>
            <a:r>
              <a:rPr lang="en-US" dirty="0"/>
              <a:t>, policyuncertainty.com and Thomson Reuters </a:t>
            </a:r>
            <a:r>
              <a:rPr lang="en-US" dirty="0" err="1"/>
              <a:t>Datastream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Policy </a:t>
            </a:r>
            <a:r>
              <a:rPr lang="en-US" dirty="0"/>
              <a:t>uncertainty is a measure of media citations of terms related to policy uncertainty, based </a:t>
            </a:r>
            <a:r>
              <a:rPr lang="en-US" dirty="0" smtClean="0"/>
              <a:t>on Baker</a:t>
            </a:r>
            <a:r>
              <a:rPr lang="en-US" dirty="0"/>
              <a:t>, S R, Bloom, N and Davis, S J (2016), ‘Measuring economic policy uncertainty’, </a:t>
            </a:r>
            <a:r>
              <a:rPr lang="en-US" i="1" dirty="0"/>
              <a:t>NBER Working </a:t>
            </a:r>
            <a:r>
              <a:rPr lang="en-US" i="1" dirty="0" smtClean="0"/>
              <a:t>Paper No</a:t>
            </a:r>
            <a:r>
              <a:rPr lang="en-US" i="1" dirty="0"/>
              <a:t>. 21633</a:t>
            </a:r>
            <a:r>
              <a:rPr lang="en-US" dirty="0"/>
              <a:t>. </a:t>
            </a:r>
            <a:r>
              <a:rPr lang="en-US" dirty="0" smtClean="0"/>
              <a:t> Measure </a:t>
            </a:r>
            <a:r>
              <a:rPr lang="en-US" dirty="0"/>
              <a:t>constructed as an average of the series for France, Germany, Italy and Spain. </a:t>
            </a:r>
            <a:r>
              <a:rPr lang="en-US" dirty="0" smtClean="0"/>
              <a:t> Series for Spain </a:t>
            </a:r>
            <a:r>
              <a:rPr lang="en-US" dirty="0"/>
              <a:t>begins in 2001.</a:t>
            </a:r>
          </a:p>
          <a:p>
            <a:r>
              <a:rPr lang="en-US" dirty="0"/>
              <a:t>(b) </a:t>
            </a:r>
            <a:r>
              <a:rPr lang="en-US" dirty="0" smtClean="0"/>
              <a:t>	Overall </a:t>
            </a:r>
            <a:r>
              <a:rPr lang="en-US" dirty="0"/>
              <a:t>EC consumer confidence indicator for the euro area.</a:t>
            </a:r>
          </a:p>
          <a:p>
            <a:r>
              <a:rPr lang="en-US" dirty="0"/>
              <a:t>(c) </a:t>
            </a:r>
            <a:r>
              <a:rPr lang="en-US" dirty="0" smtClean="0"/>
              <a:t>	Headline </a:t>
            </a:r>
            <a:r>
              <a:rPr lang="en-US" dirty="0"/>
              <a:t>sentiment index, reweighted to exclude consumer confidence. </a:t>
            </a:r>
            <a:r>
              <a:rPr lang="en-US" dirty="0" smtClean="0"/>
              <a:t> Average </a:t>
            </a:r>
            <a:r>
              <a:rPr lang="en-US" dirty="0"/>
              <a:t>of overall confidence </a:t>
            </a:r>
            <a:r>
              <a:rPr lang="en-US" dirty="0" smtClean="0"/>
              <a:t>in the </a:t>
            </a:r>
            <a:r>
              <a:rPr lang="en-US" dirty="0"/>
              <a:t>industrial (50%), services (38%), retail trade (6%) and construction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sectors </a:t>
            </a:r>
            <a:r>
              <a:rPr lang="en-US" dirty="0"/>
              <a:t>(6%).</a:t>
            </a:r>
          </a:p>
          <a:p>
            <a:r>
              <a:rPr lang="en-US" dirty="0"/>
              <a:t>(d) </a:t>
            </a:r>
            <a:r>
              <a:rPr lang="en-US" dirty="0" smtClean="0"/>
              <a:t>	Data </a:t>
            </a:r>
            <a:r>
              <a:rPr lang="en-US" dirty="0"/>
              <a:t>for October are flash estimates. </a:t>
            </a:r>
            <a:r>
              <a:rPr lang="en-US" dirty="0" smtClean="0"/>
              <a:t> The </a:t>
            </a:r>
            <a:r>
              <a:rPr lang="en-US" dirty="0" err="1"/>
              <a:t>eurozone</a:t>
            </a:r>
            <a:r>
              <a:rPr lang="en-US" dirty="0"/>
              <a:t> PMI is produced by IHS </a:t>
            </a:r>
            <a:r>
              <a:rPr lang="en-US" dirty="0" err="1"/>
              <a:t>Markit</a:t>
            </a:r>
            <a:r>
              <a:rPr lang="en-US" dirty="0"/>
              <a:t> based on original </a:t>
            </a:r>
            <a:r>
              <a:rPr lang="en-US" dirty="0" smtClean="0"/>
              <a:t>survey data </a:t>
            </a:r>
            <a:r>
              <a:rPr lang="en-US" dirty="0"/>
              <a:t>collected from a representative panel of around 5,000 companies based in the </a:t>
            </a:r>
            <a:r>
              <a:rPr lang="en-US" dirty="0" smtClean="0"/>
              <a:t>euro-area manufacturing </a:t>
            </a:r>
            <a:r>
              <a:rPr lang="en-US" dirty="0"/>
              <a:t>and service sectors. </a:t>
            </a:r>
            <a:r>
              <a:rPr lang="en-US" dirty="0" smtClean="0"/>
              <a:t> National </a:t>
            </a:r>
            <a:r>
              <a:rPr lang="en-US" dirty="0"/>
              <a:t>manufacturing data are included for Austria, France, Germany</a:t>
            </a:r>
            <a:r>
              <a:rPr lang="en-US" dirty="0" smtClean="0"/>
              <a:t>, Greece</a:t>
            </a:r>
            <a:r>
              <a:rPr lang="en-US" dirty="0"/>
              <a:t>, Italy, the Netherlands, the Republic of Ireland and Spain. </a:t>
            </a:r>
            <a:r>
              <a:rPr lang="en-US" dirty="0" smtClean="0"/>
              <a:t> National </a:t>
            </a:r>
            <a:r>
              <a:rPr lang="en-US" dirty="0"/>
              <a:t>services data are included </a:t>
            </a:r>
            <a:r>
              <a:rPr lang="en-US" dirty="0" smtClean="0"/>
              <a:t>for France</a:t>
            </a:r>
            <a:r>
              <a:rPr lang="en-US" dirty="0"/>
              <a:t>, Germany, Italy, the Republic of Ireland and Spain</a:t>
            </a:r>
            <a:r>
              <a:rPr lang="en-US" dirty="0" smtClean="0"/>
              <a:t>.  </a:t>
            </a:r>
            <a:r>
              <a:rPr lang="en-US" dirty="0"/>
              <a:t>Earliest observation is for July 1998.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" y="1181100"/>
            <a:ext cx="7605713" cy="3242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355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Table </a:t>
            </a:r>
            <a:r>
              <a:rPr lang="en-GB" b="1" dirty="0" smtClean="0"/>
              <a:t>1.C  </a:t>
            </a:r>
            <a:r>
              <a:rPr lang="en-US" dirty="0"/>
              <a:t>Inflation remains weak across countries</a:t>
            </a:r>
            <a:endParaRPr lang="en-GB" dirty="0"/>
          </a:p>
          <a:p>
            <a:pPr lvl="2"/>
            <a:r>
              <a:rPr lang="en-US" dirty="0"/>
              <a:t>Inflation in selected countries and </a:t>
            </a:r>
            <a:r>
              <a:rPr lang="en-US" dirty="0" smtClean="0"/>
              <a:t>regions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099" y="5810250"/>
            <a:ext cx="8699501" cy="1047751"/>
          </a:xfrm>
        </p:spPr>
        <p:txBody>
          <a:bodyPr/>
          <a:lstStyle/>
          <a:p>
            <a:r>
              <a:rPr lang="en-US" dirty="0"/>
              <a:t>Sources</a:t>
            </a:r>
            <a:r>
              <a:rPr lang="en-US" dirty="0" smtClean="0"/>
              <a:t>:  </a:t>
            </a:r>
            <a:r>
              <a:rPr lang="en-US" dirty="0"/>
              <a:t>Eurostat, IMF </a:t>
            </a:r>
            <a:r>
              <a:rPr lang="en-US" i="1" dirty="0"/>
              <a:t>WEO</a:t>
            </a:r>
            <a:r>
              <a:rPr lang="en-US" dirty="0"/>
              <a:t>, ONS, Thomson Reuters </a:t>
            </a:r>
            <a:r>
              <a:rPr lang="en-US" dirty="0" err="1"/>
              <a:t>Datastream</a:t>
            </a:r>
            <a:r>
              <a:rPr lang="en-US" dirty="0"/>
              <a:t>, US Bureau of Economic Analysis </a:t>
            </a:r>
            <a:r>
              <a:rPr lang="en-US" dirty="0" smtClean="0"/>
              <a:t>and </a:t>
            </a:r>
            <a:r>
              <a:rPr lang="en-GB" dirty="0" smtClean="0"/>
              <a:t>Bank </a:t>
            </a:r>
            <a:r>
              <a:rPr lang="en-GB" dirty="0"/>
              <a:t>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US" dirty="0"/>
              <a:t>(a) </a:t>
            </a:r>
            <a:r>
              <a:rPr lang="en-US" dirty="0" smtClean="0"/>
              <a:t>	Data </a:t>
            </a:r>
            <a:r>
              <a:rPr lang="en-US" dirty="0"/>
              <a:t>points for October 2016 are flash estimates.</a:t>
            </a:r>
          </a:p>
          <a:p>
            <a:r>
              <a:rPr lang="en-US" dirty="0"/>
              <a:t>(b) </a:t>
            </a:r>
            <a:r>
              <a:rPr lang="en-US" dirty="0" smtClean="0"/>
              <a:t>	Personal </a:t>
            </a:r>
            <a:r>
              <a:rPr lang="en-US" dirty="0"/>
              <a:t>consumption expenditure price index inflation. </a:t>
            </a:r>
            <a:r>
              <a:rPr lang="en-US" dirty="0" smtClean="0"/>
              <a:t> Data </a:t>
            </a:r>
            <a:r>
              <a:rPr lang="en-US" dirty="0"/>
              <a:t>point for September 2016 is a </a:t>
            </a:r>
            <a:r>
              <a:rPr lang="en-US" dirty="0" smtClean="0"/>
              <a:t>preliminary </a:t>
            </a:r>
            <a:r>
              <a:rPr lang="en-GB" dirty="0" smtClean="0"/>
              <a:t>estimate</a:t>
            </a:r>
            <a:r>
              <a:rPr lang="en-GB" dirty="0"/>
              <a:t>.</a:t>
            </a:r>
          </a:p>
          <a:p>
            <a:r>
              <a:rPr lang="en-US" dirty="0"/>
              <a:t>(c) </a:t>
            </a:r>
            <a:r>
              <a:rPr lang="en-US" dirty="0" smtClean="0"/>
              <a:t>	Constructed </a:t>
            </a:r>
            <a:r>
              <a:rPr lang="en-US" dirty="0"/>
              <a:t>using data for consumption deflators for 51 countries weighted according to their shares </a:t>
            </a:r>
            <a:r>
              <a:rPr lang="en-US" dirty="0" smtClean="0"/>
              <a:t>in UK </a:t>
            </a:r>
            <a:r>
              <a:rPr lang="en-US" dirty="0"/>
              <a:t>exports. </a:t>
            </a:r>
            <a:r>
              <a:rPr lang="en-US" dirty="0" smtClean="0"/>
              <a:t> For </a:t>
            </a:r>
            <a:r>
              <a:rPr lang="en-US" dirty="0"/>
              <a:t>the vast majority of countries, the latest observation is 2016 Q2. </a:t>
            </a:r>
            <a:r>
              <a:rPr lang="en-US" dirty="0" smtClean="0"/>
              <a:t> Where </a:t>
            </a:r>
            <a:r>
              <a:rPr lang="en-US" dirty="0"/>
              <a:t>data are not </a:t>
            </a:r>
            <a:r>
              <a:rPr lang="en-US" dirty="0" smtClean="0"/>
              <a:t>yet available</a:t>
            </a:r>
            <a:r>
              <a:rPr lang="en-US" dirty="0"/>
              <a:t>, Bank staff projections are used.</a:t>
            </a:r>
          </a:p>
          <a:p>
            <a:r>
              <a:rPr lang="en-US" dirty="0"/>
              <a:t>(d) </a:t>
            </a:r>
            <a:r>
              <a:rPr lang="en-US" dirty="0" smtClean="0"/>
              <a:t>	For </a:t>
            </a:r>
            <a:r>
              <a:rPr lang="en-US" dirty="0"/>
              <a:t>the euro area and the United Kingdom, excludes energy, food, alcoholic beverages and tobacco. </a:t>
            </a:r>
            <a:r>
              <a:rPr lang="en-US" dirty="0" smtClean="0"/>
              <a:t> For the United </a:t>
            </a:r>
            <a:r>
              <a:rPr lang="en-US" dirty="0"/>
              <a:t>States, excludes food and energy.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" y="1209675"/>
            <a:ext cx="7406795" cy="439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361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Table </a:t>
            </a:r>
            <a:r>
              <a:rPr lang="en-GB" b="1" dirty="0" smtClean="0"/>
              <a:t>1.D  </a:t>
            </a:r>
            <a:r>
              <a:rPr lang="en-US" dirty="0">
                <a:solidFill>
                  <a:schemeClr val="tx1"/>
                </a:solidFill>
              </a:rPr>
              <a:t>Monitoring the MPC’s key </a:t>
            </a:r>
            <a:r>
              <a:rPr lang="en-US" dirty="0" err="1" smtClean="0">
                <a:solidFill>
                  <a:schemeClr val="tx1"/>
                </a:solidFill>
              </a:rPr>
              <a:t>judgements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099" y="5810250"/>
            <a:ext cx="8699501" cy="1047751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" y="833439"/>
            <a:ext cx="6462768" cy="560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361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23592"/>
            <a:ext cx="5276850" cy="4504469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</a:t>
            </a:r>
            <a:r>
              <a:rPr lang="en-GB" b="1" dirty="0"/>
              <a:t>1.1  </a:t>
            </a:r>
            <a:r>
              <a:rPr lang="en-US" dirty="0"/>
              <a:t>Sterling gilt yields fell following the </a:t>
            </a:r>
            <a:r>
              <a:rPr lang="en-US" dirty="0" smtClean="0"/>
              <a:t>August policy </a:t>
            </a:r>
            <a:r>
              <a:rPr lang="en-US" dirty="0"/>
              <a:t>announcement, but have since risen</a:t>
            </a:r>
            <a:endParaRPr lang="en-GB" dirty="0"/>
          </a:p>
          <a:p>
            <a:pPr lvl="2"/>
            <a:r>
              <a:rPr lang="en-US" dirty="0"/>
              <a:t>Spot yields on UK gilts at selected </a:t>
            </a:r>
            <a:r>
              <a:rPr lang="en-US" dirty="0" smtClean="0"/>
              <a:t>maturities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915025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Bloomberg </a:t>
            </a:r>
            <a:r>
              <a:rPr lang="en-US" dirty="0"/>
              <a:t>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</a:t>
            </a:r>
            <a:r>
              <a:rPr lang="en-US" dirty="0" smtClean="0"/>
              <a:t>)	Zero-coupon </a:t>
            </a:r>
            <a:r>
              <a:rPr lang="en-US" dirty="0"/>
              <a:t>spot rates derived from government bond prices.</a:t>
            </a:r>
          </a:p>
          <a:p>
            <a:r>
              <a:rPr lang="en-US" dirty="0"/>
              <a:t>(b) </a:t>
            </a:r>
            <a:r>
              <a:rPr lang="en-US" dirty="0" smtClean="0"/>
              <a:t>	UK </a:t>
            </a:r>
            <a:r>
              <a:rPr lang="en-US" dirty="0"/>
              <a:t>referendum on EU membership on 23 June.</a:t>
            </a:r>
          </a:p>
          <a:p>
            <a:r>
              <a:rPr lang="en-US" dirty="0"/>
              <a:t>(c) </a:t>
            </a:r>
            <a:r>
              <a:rPr lang="en-US" dirty="0" smtClean="0"/>
              <a:t>	ECB </a:t>
            </a:r>
            <a:r>
              <a:rPr lang="en-US" dirty="0"/>
              <a:t>announcement on 8 September.</a:t>
            </a:r>
          </a:p>
          <a:p>
            <a:r>
              <a:rPr lang="en-US" dirty="0"/>
              <a:t>(d) </a:t>
            </a:r>
            <a:r>
              <a:rPr lang="en-US" dirty="0" smtClean="0"/>
              <a:t>	Bank </a:t>
            </a:r>
            <a:r>
              <a:rPr lang="en-US" dirty="0"/>
              <a:t>of Japan announcement on 21 September.</a:t>
            </a:r>
          </a:p>
          <a:p>
            <a:r>
              <a:rPr lang="en-US" dirty="0"/>
              <a:t>(e) </a:t>
            </a:r>
            <a:r>
              <a:rPr lang="en-US" dirty="0" smtClean="0"/>
              <a:t>	FOMC </a:t>
            </a:r>
            <a:r>
              <a:rPr lang="en-US" dirty="0"/>
              <a:t>announcement on 21 </a:t>
            </a:r>
            <a:r>
              <a:rPr lang="en-US" dirty="0" smtClean="0"/>
              <a:t>September.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397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1390650" y="2422525"/>
            <a:ext cx="65627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Developments in UK financial conditions since the August </a:t>
            </a:r>
            <a:r>
              <a:rPr lang="en-US" sz="2400" b="1" i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Report</a:t>
            </a:r>
            <a:endParaRPr lang="en-GB" sz="24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203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670926" cy="882143"/>
          </a:xfrm>
        </p:spPr>
        <p:txBody>
          <a:bodyPr/>
          <a:lstStyle/>
          <a:p>
            <a:pPr lvl="1"/>
            <a:r>
              <a:rPr lang="en-GB" b="1" dirty="0"/>
              <a:t>Table 1  </a:t>
            </a:r>
            <a:r>
              <a:rPr lang="en-US" dirty="0"/>
              <a:t>Yields fell in August, before rising in October</a:t>
            </a:r>
            <a:endParaRPr lang="en-GB" dirty="0"/>
          </a:p>
          <a:p>
            <a:pPr lvl="2"/>
            <a:r>
              <a:rPr lang="en-GB" dirty="0"/>
              <a:t>Financial market indicators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099" y="5810250"/>
            <a:ext cx="8613775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Bank </a:t>
            </a:r>
            <a:r>
              <a:rPr lang="en-US" dirty="0"/>
              <a:t>of America Merrill Lynch Global Research, Bank of England, Bloomberg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Non-financial </a:t>
            </a:r>
            <a:r>
              <a:rPr lang="en-US" dirty="0"/>
              <a:t>companies</a:t>
            </a:r>
            <a:r>
              <a:rPr lang="en-US" dirty="0" smtClean="0"/>
              <a:t>.  </a:t>
            </a:r>
            <a:r>
              <a:rPr lang="en-US" dirty="0"/>
              <a:t>Option-adjusted spreads to government bond yields.</a:t>
            </a:r>
          </a:p>
          <a:p>
            <a:r>
              <a:rPr lang="en-US" dirty="0"/>
              <a:t>(b</a:t>
            </a:r>
            <a:r>
              <a:rPr lang="en-US" dirty="0" smtClean="0"/>
              <a:t>)	As </a:t>
            </a:r>
            <a:r>
              <a:rPr lang="en-US" dirty="0"/>
              <a:t>defined in footnote (a) of </a:t>
            </a:r>
            <a:r>
              <a:rPr lang="en-US" b="1" dirty="0"/>
              <a:t>Chart 1.8</a:t>
            </a:r>
            <a:r>
              <a:rPr lang="en-US" dirty="0"/>
              <a:t>.</a:t>
            </a:r>
          </a:p>
          <a:p>
            <a:r>
              <a:rPr lang="en-GB" dirty="0"/>
              <a:t>(c) </a:t>
            </a:r>
            <a:r>
              <a:rPr lang="en-GB" dirty="0" smtClean="0"/>
              <a:t>	From </a:t>
            </a:r>
            <a:r>
              <a:rPr lang="en-GB" dirty="0"/>
              <a:t>inflation swaps.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" y="1100138"/>
            <a:ext cx="8121853" cy="445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013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670926" cy="882143"/>
          </a:xfrm>
        </p:spPr>
        <p:txBody>
          <a:bodyPr/>
          <a:lstStyle/>
          <a:p>
            <a:pPr lvl="1"/>
            <a:r>
              <a:rPr lang="en-GB" b="1" dirty="0"/>
              <a:t>Table </a:t>
            </a:r>
            <a:r>
              <a:rPr lang="en-GB" b="1" dirty="0" smtClean="0"/>
              <a:t>2  </a:t>
            </a:r>
            <a:r>
              <a:rPr lang="en-US" dirty="0"/>
              <a:t>Retail interest rates have fallen since May</a:t>
            </a:r>
            <a:endParaRPr lang="en-GB" dirty="0"/>
          </a:p>
          <a:p>
            <a:pPr lvl="2"/>
            <a:r>
              <a:rPr lang="en-US" dirty="0"/>
              <a:t>Retail deposit and lending interest </a:t>
            </a:r>
            <a:r>
              <a:rPr lang="en-US" dirty="0" smtClean="0"/>
              <a:t>rates</a:t>
            </a:r>
            <a:r>
              <a:rPr lang="en-US" baseline="30000" dirty="0" smtClean="0"/>
              <a:t>(a</a:t>
            </a:r>
            <a:r>
              <a:rPr lang="en-US" baseline="30000" dirty="0"/>
              <a:t>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099" y="5810250"/>
            <a:ext cx="8613775" cy="1047751"/>
          </a:xfrm>
        </p:spPr>
        <p:txBody>
          <a:bodyPr/>
          <a:lstStyle/>
          <a:p>
            <a:r>
              <a:rPr lang="en-US" dirty="0"/>
              <a:t>(a) </a:t>
            </a:r>
            <a:r>
              <a:rPr lang="en-US" dirty="0" smtClean="0"/>
              <a:t>	The </a:t>
            </a:r>
            <a:r>
              <a:rPr lang="en-US" dirty="0"/>
              <a:t>Bank’s quoted and effective interest rate series are currently compiled using data from up </a:t>
            </a:r>
            <a:r>
              <a:rPr lang="en-US" dirty="0" smtClean="0"/>
              <a:t>to 19 </a:t>
            </a:r>
            <a:r>
              <a:rPr lang="en-US" dirty="0"/>
              <a:t>UK monetary financial institutions. </a:t>
            </a:r>
            <a:r>
              <a:rPr lang="en-US" dirty="0" smtClean="0"/>
              <a:t> Data </a:t>
            </a:r>
            <a:r>
              <a:rPr lang="en-US" dirty="0"/>
              <a:t>are non seasonally adjusted.</a:t>
            </a:r>
          </a:p>
          <a:p>
            <a:r>
              <a:rPr lang="en-US" dirty="0"/>
              <a:t>(b) </a:t>
            </a:r>
            <a:r>
              <a:rPr lang="en-US" dirty="0" smtClean="0"/>
              <a:t>	Sterling-only </a:t>
            </a:r>
            <a:r>
              <a:rPr lang="en-US" dirty="0"/>
              <a:t>average monthly effective rates.</a:t>
            </a:r>
          </a:p>
          <a:p>
            <a:r>
              <a:rPr lang="en-US" dirty="0"/>
              <a:t>(c) </a:t>
            </a:r>
            <a:r>
              <a:rPr lang="en-US" dirty="0" smtClean="0"/>
              <a:t>	Interest </a:t>
            </a:r>
            <a:r>
              <a:rPr lang="en-US" dirty="0"/>
              <a:t>rates on business with individuals and individual trusts.</a:t>
            </a:r>
          </a:p>
          <a:p>
            <a:r>
              <a:rPr lang="en-US" dirty="0"/>
              <a:t>(</a:t>
            </a:r>
            <a:r>
              <a:rPr lang="en-US" dirty="0" smtClean="0"/>
              <a:t>d)	Sterling-only </a:t>
            </a:r>
            <a:r>
              <a:rPr lang="en-US" dirty="0"/>
              <a:t>end-month quoted rates.</a:t>
            </a:r>
            <a:endParaRPr lang="en-GB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1119187"/>
            <a:ext cx="6340038" cy="486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653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1552575" y="2422525"/>
            <a:ext cx="59531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Explaining the long-term decline in interest rates</a:t>
            </a:r>
            <a:endParaRPr lang="en-GB" sz="24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37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A  </a:t>
            </a:r>
            <a:r>
              <a:rPr lang="en-US" dirty="0"/>
              <a:t>Forward interest rates have fallen </a:t>
            </a:r>
            <a:r>
              <a:rPr lang="en-US" dirty="0" smtClean="0"/>
              <a:t>across advanced </a:t>
            </a:r>
            <a:r>
              <a:rPr lang="en-US" dirty="0"/>
              <a:t>economies in recent decades</a:t>
            </a:r>
            <a:endParaRPr lang="en-GB" dirty="0"/>
          </a:p>
          <a:p>
            <a:pPr lvl="2"/>
            <a:r>
              <a:rPr lang="en-US" dirty="0" smtClean="0"/>
              <a:t>Five-year</a:t>
            </a:r>
            <a:r>
              <a:rPr lang="en-US" dirty="0"/>
              <a:t>, five-year forward nominal interest </a:t>
            </a:r>
            <a:r>
              <a:rPr lang="en-US" dirty="0" smtClean="0"/>
              <a:t>rates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099" y="5810250"/>
            <a:ext cx="8575675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Bloomberg </a:t>
            </a:r>
            <a:r>
              <a:rPr lang="en-US" dirty="0"/>
              <a:t>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Derived </a:t>
            </a:r>
            <a:r>
              <a:rPr lang="en-US" dirty="0"/>
              <a:t>from the yields of five and ten-year benchmark government bonds. </a:t>
            </a:r>
            <a:r>
              <a:rPr lang="en-US" dirty="0" smtClean="0"/>
              <a:t> Green lines show </a:t>
            </a:r>
            <a:r>
              <a:rPr lang="en-US" dirty="0"/>
              <a:t>data for: </a:t>
            </a:r>
            <a:r>
              <a:rPr lang="en-US" dirty="0" smtClean="0"/>
              <a:t> Australia</a:t>
            </a:r>
            <a:r>
              <a:rPr lang="en-US" dirty="0"/>
              <a:t>, Canada, France, Germany, Italy, Japan, Spain and the United States.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62075"/>
            <a:ext cx="5391313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05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692103" cy="882143"/>
          </a:xfrm>
        </p:spPr>
        <p:txBody>
          <a:bodyPr/>
          <a:lstStyle/>
          <a:p>
            <a:pPr lvl="1"/>
            <a:r>
              <a:rPr lang="en-GB" b="1" dirty="0"/>
              <a:t>Chart B  </a:t>
            </a:r>
            <a:r>
              <a:rPr lang="en-US" dirty="0"/>
              <a:t>Higher desired saving and lower </a:t>
            </a:r>
            <a:r>
              <a:rPr lang="en-US" dirty="0" smtClean="0"/>
              <a:t>desired investment </a:t>
            </a:r>
            <a:r>
              <a:rPr lang="en-US" dirty="0"/>
              <a:t>push down interest rates</a:t>
            </a:r>
            <a:endParaRPr lang="en-GB" dirty="0"/>
          </a:p>
          <a:p>
            <a:pPr lvl="2"/>
            <a:r>
              <a:rPr lang="en-US" dirty="0"/>
              <a:t>Shifts in desired saving and investment</a:t>
            </a:r>
            <a:r>
              <a:rPr lang="en-US" dirty="0" smtClean="0"/>
              <a:t>:  </a:t>
            </a:r>
            <a:r>
              <a:rPr lang="en-US" dirty="0"/>
              <a:t>an illustration</a:t>
            </a:r>
            <a:endParaRPr lang="en-GB" dirty="0"/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279" y="1540000"/>
            <a:ext cx="5418136" cy="420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73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1.2  </a:t>
            </a:r>
            <a:r>
              <a:rPr lang="en-US" dirty="0"/>
              <a:t>Sterling has depreciated further since August</a:t>
            </a:r>
            <a:endParaRPr lang="en-GB" dirty="0"/>
          </a:p>
          <a:p>
            <a:pPr lvl="2"/>
            <a:r>
              <a:rPr lang="en-GB" dirty="0"/>
              <a:t>Sterling exchange rates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/>
          <a:lstStyle/>
          <a:p>
            <a:r>
              <a:rPr lang="en-US" dirty="0"/>
              <a:t>(a) </a:t>
            </a:r>
            <a:r>
              <a:rPr lang="en-US" dirty="0" smtClean="0"/>
              <a:t>	UK </a:t>
            </a:r>
            <a:r>
              <a:rPr lang="en-US" dirty="0"/>
              <a:t>referendum on EU membership on 23 June.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156555"/>
            <a:ext cx="5458369" cy="4653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1.3  </a:t>
            </a:r>
            <a:r>
              <a:rPr lang="en-US" dirty="0"/>
              <a:t>Market-implied paths for policy rates have</a:t>
            </a:r>
          </a:p>
          <a:p>
            <a:pPr lvl="1"/>
            <a:r>
              <a:rPr lang="en-US" dirty="0"/>
              <a:t>risen internationally</a:t>
            </a:r>
            <a:endParaRPr lang="en-GB" dirty="0"/>
          </a:p>
          <a:p>
            <a:pPr lvl="2"/>
            <a:r>
              <a:rPr lang="en-GB" dirty="0"/>
              <a:t>International forward interest </a:t>
            </a:r>
            <a:r>
              <a:rPr lang="en-GB" dirty="0" smtClean="0"/>
              <a:t>rates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Bank </a:t>
            </a:r>
            <a:r>
              <a:rPr lang="en-US" dirty="0"/>
              <a:t>of England, Bloomberg, European Central Bank (ECB) and Federal Reserve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The </a:t>
            </a:r>
            <a:r>
              <a:rPr lang="en-US" dirty="0"/>
              <a:t>November 2016 and August 2016 curves are estimated using instantaneous </a:t>
            </a:r>
            <a:r>
              <a:rPr lang="en-US" dirty="0" smtClean="0"/>
              <a:t>forward overnight </a:t>
            </a:r>
            <a:r>
              <a:rPr lang="en-US" dirty="0"/>
              <a:t>index swap rates in the fifteen working days to 26 October and 27 </a:t>
            </a:r>
            <a:r>
              <a:rPr lang="en-US" dirty="0" smtClean="0"/>
              <a:t>July respectively</a:t>
            </a:r>
            <a:r>
              <a:rPr lang="en-US" dirty="0"/>
              <a:t>.</a:t>
            </a:r>
          </a:p>
          <a:p>
            <a:r>
              <a:rPr lang="en-US" dirty="0"/>
              <a:t>(b) </a:t>
            </a:r>
            <a:r>
              <a:rPr lang="en-US" dirty="0" smtClean="0"/>
              <a:t>	Upper </a:t>
            </a:r>
            <a:r>
              <a:rPr lang="en-US" dirty="0"/>
              <a:t>bound of the target range.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29307"/>
            <a:ext cx="5478486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156555"/>
            <a:ext cx="5324257" cy="4653695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1.4  </a:t>
            </a:r>
            <a:r>
              <a:rPr lang="en-US" dirty="0"/>
              <a:t>Longer-term yields are above their August levels</a:t>
            </a:r>
            <a:endParaRPr lang="en-GB" dirty="0"/>
          </a:p>
          <a:p>
            <a:pPr lvl="2"/>
            <a:r>
              <a:rPr lang="en-US" dirty="0"/>
              <a:t>Five-year, five-year forward nominal interest </a:t>
            </a:r>
            <a:r>
              <a:rPr lang="en-US" dirty="0" smtClean="0"/>
              <a:t>rates</a:t>
            </a:r>
            <a:r>
              <a:rPr lang="en-US" baseline="30000" dirty="0" smtClean="0"/>
              <a:t>(a</a:t>
            </a:r>
            <a:r>
              <a:rPr lang="en-US" baseline="30000" dirty="0"/>
              <a:t>)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Bloomberg </a:t>
            </a:r>
            <a:r>
              <a:rPr lang="en-US" dirty="0"/>
              <a:t>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Zero-coupon </a:t>
            </a:r>
            <a:r>
              <a:rPr lang="en-US" dirty="0"/>
              <a:t>forward rates derived from government bond prices.</a:t>
            </a:r>
          </a:p>
          <a:p>
            <a:r>
              <a:rPr lang="en-US" dirty="0"/>
              <a:t>(b) </a:t>
            </a:r>
            <a:r>
              <a:rPr lang="en-US" dirty="0" smtClean="0"/>
              <a:t>	ECB </a:t>
            </a:r>
            <a:r>
              <a:rPr lang="en-US" dirty="0"/>
              <a:t>announcement on 8 September.</a:t>
            </a:r>
          </a:p>
          <a:p>
            <a:r>
              <a:rPr lang="en-US" dirty="0"/>
              <a:t>(c) </a:t>
            </a:r>
            <a:r>
              <a:rPr lang="en-US" dirty="0" smtClean="0"/>
              <a:t>	Bank </a:t>
            </a:r>
            <a:r>
              <a:rPr lang="en-US" dirty="0"/>
              <a:t>of Japan announcement on 21 September.</a:t>
            </a:r>
          </a:p>
          <a:p>
            <a:r>
              <a:rPr lang="en-US" dirty="0"/>
              <a:t>(d) </a:t>
            </a:r>
            <a:r>
              <a:rPr lang="en-US" dirty="0" smtClean="0"/>
              <a:t>	FOMC </a:t>
            </a:r>
            <a:r>
              <a:rPr lang="en-US" dirty="0"/>
              <a:t>announcement on 21 September.</a:t>
            </a:r>
          </a:p>
          <a:p>
            <a:r>
              <a:rPr lang="en-US" dirty="0"/>
              <a:t>(e) </a:t>
            </a:r>
            <a:r>
              <a:rPr lang="en-US" dirty="0" smtClean="0"/>
              <a:t>	An </a:t>
            </a:r>
            <a:r>
              <a:rPr lang="en-US" dirty="0"/>
              <a:t>estimate based on French and German government bond prices.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1.5  </a:t>
            </a:r>
            <a:r>
              <a:rPr lang="en-US" dirty="0"/>
              <a:t>Inflation compensation has picked up </a:t>
            </a:r>
            <a:r>
              <a:rPr lang="en-US" dirty="0" smtClean="0"/>
              <a:t>sharply in </a:t>
            </a:r>
            <a:r>
              <a:rPr lang="en-US" dirty="0"/>
              <a:t>the United Kingdom since August</a:t>
            </a:r>
            <a:endParaRPr lang="en-GB" dirty="0"/>
          </a:p>
          <a:p>
            <a:pPr lvl="2"/>
            <a:r>
              <a:rPr lang="en-US" dirty="0"/>
              <a:t>Five-year, five-year forward inflation </a:t>
            </a:r>
            <a:r>
              <a:rPr lang="en-US" dirty="0" smtClean="0"/>
              <a:t>compensation</a:t>
            </a:r>
            <a:r>
              <a:rPr lang="en-US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Bloomberg </a:t>
            </a:r>
            <a:r>
              <a:rPr lang="en-US" dirty="0"/>
              <a:t>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UK </a:t>
            </a:r>
            <a:r>
              <a:rPr lang="en-US" dirty="0"/>
              <a:t>and euro-area series are derived from interest rate swaps. </a:t>
            </a:r>
            <a:r>
              <a:rPr lang="en-US" dirty="0" smtClean="0"/>
              <a:t> US </a:t>
            </a:r>
            <a:r>
              <a:rPr lang="en-US" dirty="0"/>
              <a:t>series is derived </a:t>
            </a:r>
            <a:r>
              <a:rPr lang="en-US" dirty="0" smtClean="0"/>
              <a:t>from nominal </a:t>
            </a:r>
            <a:r>
              <a:rPr lang="en-US" dirty="0"/>
              <a:t>and inflation-protected Treasury bonds. </a:t>
            </a:r>
            <a:r>
              <a:rPr lang="en-US" dirty="0" smtClean="0"/>
              <a:t> The </a:t>
            </a:r>
            <a:r>
              <a:rPr lang="en-US" dirty="0"/>
              <a:t>instruments used are linked to </a:t>
            </a:r>
            <a:r>
              <a:rPr lang="en-US" dirty="0" smtClean="0"/>
              <a:t>the </a:t>
            </a:r>
            <a:br>
              <a:rPr lang="en-US" dirty="0" smtClean="0"/>
            </a:br>
            <a:r>
              <a:rPr lang="en-US" dirty="0" smtClean="0"/>
              <a:t>UK </a:t>
            </a:r>
            <a:r>
              <a:rPr lang="en-US" dirty="0"/>
              <a:t>RPI, US CPI and euro-area HICP measures of inflation respectively.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62075"/>
            <a:ext cx="5471781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376" y="1328164"/>
            <a:ext cx="5181308" cy="4682112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907254"/>
          </a:xfrm>
        </p:spPr>
        <p:txBody>
          <a:bodyPr/>
          <a:lstStyle/>
          <a:p>
            <a:pPr lvl="1"/>
            <a:r>
              <a:rPr lang="en-GB" b="1" dirty="0" smtClean="0"/>
              <a:t>Chart 1.6  </a:t>
            </a:r>
            <a:r>
              <a:rPr lang="en-US" dirty="0" smtClean="0"/>
              <a:t>Sterling corporate bond spreads narrowed after</a:t>
            </a:r>
          </a:p>
          <a:p>
            <a:pPr lvl="1"/>
            <a:r>
              <a:rPr lang="en-US" dirty="0" smtClean="0"/>
              <a:t>the CBPS was announced</a:t>
            </a:r>
            <a:endParaRPr lang="en-GB" dirty="0" smtClean="0"/>
          </a:p>
          <a:p>
            <a:pPr lvl="2"/>
            <a:r>
              <a:rPr lang="en-GB" dirty="0"/>
              <a:t>Non-financial corporate bond </a:t>
            </a:r>
            <a:r>
              <a:rPr lang="en-GB" dirty="0" smtClean="0"/>
              <a:t>spreads</a:t>
            </a:r>
            <a:r>
              <a:rPr lang="en-GB" baseline="30000" dirty="0" smtClean="0"/>
              <a:t>(a) 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95975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Bank </a:t>
            </a:r>
            <a:r>
              <a:rPr lang="en-US" dirty="0"/>
              <a:t>of America Merrill Lynch Global Research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Option-adjusted </a:t>
            </a:r>
            <a:r>
              <a:rPr lang="en-US" dirty="0"/>
              <a:t>spreads to government bond yields. </a:t>
            </a:r>
            <a:r>
              <a:rPr lang="en-US" dirty="0" smtClean="0"/>
              <a:t> Investment-grade </a:t>
            </a:r>
            <a:r>
              <a:rPr lang="en-US" dirty="0"/>
              <a:t>bond yields </a:t>
            </a:r>
            <a:r>
              <a:rPr lang="en-US" dirty="0" smtClean="0"/>
              <a:t>are calculated </a:t>
            </a:r>
            <a:r>
              <a:rPr lang="en-US" dirty="0"/>
              <a:t>using an index of bonds with a rating of BBB3 or above</a:t>
            </a:r>
            <a:r>
              <a:rPr lang="en-US" dirty="0" smtClean="0"/>
              <a:t>.  </a:t>
            </a:r>
            <a:r>
              <a:rPr lang="en-US" dirty="0"/>
              <a:t>High-yield </a:t>
            </a:r>
            <a:r>
              <a:rPr lang="en-US" dirty="0" smtClean="0"/>
              <a:t>corporate bond </a:t>
            </a:r>
            <a:r>
              <a:rPr lang="en-US" dirty="0"/>
              <a:t>yields are calculated using aggregate indices of bonds rated lower than BBB3. </a:t>
            </a:r>
            <a:r>
              <a:rPr lang="en-US" dirty="0" smtClean="0"/>
              <a:t> Due to monthly </a:t>
            </a:r>
            <a:r>
              <a:rPr lang="en-US" dirty="0"/>
              <a:t>index rebalancing, movements in yields at the end of each month might </a:t>
            </a:r>
            <a:r>
              <a:rPr lang="en-US" dirty="0" smtClean="0"/>
              <a:t>reflect changes </a:t>
            </a:r>
            <a:r>
              <a:rPr lang="en-US" dirty="0"/>
              <a:t>in the population of securities within the indices.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1.7  </a:t>
            </a:r>
            <a:r>
              <a:rPr lang="en-GB" dirty="0"/>
              <a:t>Equity prices have risen</a:t>
            </a:r>
          </a:p>
          <a:p>
            <a:pPr lvl="2"/>
            <a:r>
              <a:rPr lang="en-GB" dirty="0"/>
              <a:t>International equity </a:t>
            </a:r>
            <a:r>
              <a:rPr lang="en-GB" dirty="0" smtClean="0"/>
              <a:t>prices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Thomson </a:t>
            </a:r>
            <a:r>
              <a:rPr lang="en-US" dirty="0"/>
              <a:t>Reuters </a:t>
            </a:r>
            <a:r>
              <a:rPr lang="en-US" dirty="0" err="1"/>
              <a:t>Datastream</a:t>
            </a:r>
            <a:r>
              <a:rPr lang="en-US" dirty="0"/>
              <a:t>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In </a:t>
            </a:r>
            <a:r>
              <a:rPr lang="en-US" dirty="0"/>
              <a:t>local currency terms, except for MSCI Emerging Markets, which is in US dollar terms.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607" y="1156555"/>
            <a:ext cx="5766827" cy="4653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1.8  </a:t>
            </a:r>
            <a:r>
              <a:rPr lang="en-US" dirty="0"/>
              <a:t>The FTSE All-Share index has been supported</a:t>
            </a:r>
          </a:p>
          <a:p>
            <a:pPr lvl="1"/>
            <a:r>
              <a:rPr lang="en-US" dirty="0"/>
              <a:t>by the depreciation in sterling</a:t>
            </a:r>
            <a:endParaRPr lang="en-GB" dirty="0"/>
          </a:p>
          <a:p>
            <a:pPr lvl="2"/>
            <a:r>
              <a:rPr lang="en-US" dirty="0"/>
              <a:t>The FTSE All-Share index relative to the equity prices of</a:t>
            </a:r>
          </a:p>
          <a:p>
            <a:pPr lvl="2"/>
            <a:r>
              <a:rPr lang="en-US" dirty="0"/>
              <a:t>UK domestically focused companies and the sterling ERI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86450"/>
            <a:ext cx="8491538" cy="1047751"/>
          </a:xfrm>
        </p:spPr>
        <p:txBody>
          <a:bodyPr/>
          <a:lstStyle/>
          <a:p>
            <a:r>
              <a:rPr lang="en-US" dirty="0"/>
              <a:t>Sources</a:t>
            </a:r>
            <a:r>
              <a:rPr lang="en-US" dirty="0" smtClean="0"/>
              <a:t>:  </a:t>
            </a:r>
            <a:r>
              <a:rPr lang="en-US" dirty="0"/>
              <a:t>Bloomberg, Thomson Reuters </a:t>
            </a:r>
            <a:r>
              <a:rPr lang="en-US" dirty="0" err="1"/>
              <a:t>Datastream</a:t>
            </a:r>
            <a:r>
              <a:rPr lang="en-US" dirty="0"/>
              <a:t>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(a) </a:t>
            </a:r>
            <a:r>
              <a:rPr lang="en-US" dirty="0" smtClean="0"/>
              <a:t>	Ratio </a:t>
            </a:r>
            <a:r>
              <a:rPr lang="en-US" dirty="0"/>
              <a:t>of FTSE All-Share index and an index of UK domestically focused </a:t>
            </a:r>
            <a:r>
              <a:rPr lang="en-US" dirty="0" smtClean="0"/>
              <a:t>companies’ equity prices</a:t>
            </a:r>
            <a:r>
              <a:rPr lang="en-US" dirty="0"/>
              <a:t>. </a:t>
            </a:r>
            <a:r>
              <a:rPr lang="en-US" dirty="0" smtClean="0"/>
              <a:t> UK </a:t>
            </a:r>
            <a:r>
              <a:rPr lang="en-US" dirty="0"/>
              <a:t>domestically focused companies are defined as those generating at least 70% </a:t>
            </a:r>
            <a:r>
              <a:rPr lang="en-US" dirty="0" smtClean="0"/>
              <a:t>of their </a:t>
            </a:r>
            <a:r>
              <a:rPr lang="en-US" dirty="0"/>
              <a:t>revenues in the United Kingdom.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637917"/>
            <a:ext cx="5409117" cy="4572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85ffdf28-8245-4936-b838-77bb3e9b17d0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2016-11-03T00:00:00+00:00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2016-11-03T12:00:00+00:00</PublishingStartDate>
    <BOEKeywords xmlns="http://schemas.microsoft.com/sharepoint/v3/fields">Bank of England Inflation Report August 2013, IR, monetary policy, MPC, Output and supply</BOEKeywords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94fc26e6-6271-400d-888b-6bc5b0598690">
      <Value>51</Value>
    </TaxCatchAll>
    <BOETwoLevelApprovalUnapprovedUrls xmlns="CEE65117-4BBE-4C9C-8465-20A300C4D3E5" xsi:nil="true"/>
  </documentManagement>
</p:properties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7" ma:contentTypeDescription="Create a new document." ma:contentTypeScope="" ma:versionID="9819b03dd5116c63d2a27c8c9b045816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e7c1edf619b3eee50116984578190360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4A39AD9-F0DF-4C49-B8DC-4830BAFEA464}"/>
</file>

<file path=customXml/itemProps2.xml><?xml version="1.0" encoding="utf-8"?>
<ds:datastoreItem xmlns:ds="http://schemas.openxmlformats.org/officeDocument/2006/customXml" ds:itemID="{5A747499-D055-4494-BECF-CC0DD689BDE0}"/>
</file>

<file path=customXml/itemProps3.xml><?xml version="1.0" encoding="utf-8"?>
<ds:datastoreItem xmlns:ds="http://schemas.openxmlformats.org/officeDocument/2006/customXml" ds:itemID="{4F2BA893-CFF4-4AF1-9D1D-0600F4183E19}"/>
</file>

<file path=customXml/itemProps4.xml><?xml version="1.0" encoding="utf-8"?>
<ds:datastoreItem xmlns:ds="http://schemas.openxmlformats.org/officeDocument/2006/customXml" ds:itemID="{FF9C7AE8-3046-4092-925B-D7C62A35B00A}"/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175</TotalTime>
  <Words>625</Words>
  <Application>Microsoft Office PowerPoint</Application>
  <PresentationFormat>On-screen Show (4:3)</PresentationFormat>
  <Paragraphs>129</Paragraphs>
  <Slides>25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IR POWERPOINT TEMPLATE</vt:lpstr>
      <vt:lpstr>Inflation Report November 2016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1: Global economic and financial developments</dc:title>
  <dc:subject>Financial markets and global economic developments</dc:subject>
  <dc:creator>Bank of England</dc:creator>
  <cp:keywords/>
  <dc:description/>
  <cp:lastModifiedBy>Sadler, Paulet</cp:lastModifiedBy>
  <cp:revision>42</cp:revision>
  <cp:lastPrinted>2014-02-11T15:04:13Z</cp:lastPrinted>
  <dcterms:created xsi:type="dcterms:W3CDTF">2016-08-03T08:40:42Z</dcterms:created>
  <dcterms:modified xsi:type="dcterms:W3CDTF">2016-11-02T19:42:17Z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51;#Inflation Report|85ffdf28-8245-4936-b838-77bb3e9b17d0</vt:lpwstr>
  </property>
  <property fmtid="{D5CDD505-2E9C-101B-9397-08002B2CF9AE}" pid="4" name="TemplateUrl">
    <vt:lpwstr/>
  </property>
  <property fmtid="{D5CDD505-2E9C-101B-9397-08002B2CF9AE}" pid="5" name="Order">
    <vt:r8>591000</vt:r8>
  </property>
  <property fmtid="{D5CDD505-2E9C-101B-9397-08002B2CF9AE}" pid="6" name="xd_ProgID">
    <vt:lpwstr/>
  </property>
  <property fmtid="{D5CDD505-2E9C-101B-9397-08002B2CF9AE}" pid="7" name="ContentTypeId">
    <vt:lpwstr>0x010100EC4B7A2743FA39468C07943C26AE453C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